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Montserrat"/>
      <p:regular r:id="rId16"/>
    </p:embeddedFont>
    <p:embeddedFont>
      <p:font typeface="Montserrat"/>
      <p:regular r:id="rId17"/>
    </p:embeddedFont>
    <p:embeddedFont>
      <p:font typeface="Montserrat"/>
      <p:regular r:id="rId18"/>
    </p:embeddedFont>
    <p:embeddedFont>
      <p:font typeface="Montserrat"/>
      <p:regular r:id="rId19"/>
    </p:embeddedFont>
    <p:embeddedFont>
      <p:font typeface="Heebo Light"/>
      <p:regular r:id="rId20"/>
    </p:embeddedFont>
    <p:embeddedFont>
      <p:font typeface="Heebo Light"/>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37197"/>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Predicting Solar Energy Consumption with Machine Learning</a:t>
            </a:r>
            <a:endParaRPr lang="en-US" sz="4450" dirty="0"/>
          </a:p>
        </p:txBody>
      </p:sp>
      <p:sp>
        <p:nvSpPr>
          <p:cNvPr id="4" name="Text 1"/>
          <p:cNvSpPr/>
          <p:nvPr/>
        </p:nvSpPr>
        <p:spPr>
          <a:xfrm>
            <a:off x="6280190" y="4803696"/>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This presentation explores how machine learning enhances solar energy forecasts. Accurate predictions aid energy management and grid integration. Join us to understand the future of solar power.</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434126" y="787360"/>
            <a:ext cx="9419749" cy="1386602"/>
          </a:xfrm>
          <a:prstGeom prst="rect">
            <a:avLst/>
          </a:prstGeom>
          <a:noFill/>
          <a:ln/>
        </p:spPr>
        <p:txBody>
          <a:bodyPr wrap="square" lIns="0" tIns="0" rIns="0" bIns="0" rtlCol="0" anchor="t"/>
          <a:lstStyle/>
          <a:p>
            <a:pPr algn="l" indent="0" marL="0">
              <a:lnSpc>
                <a:spcPts val="5450"/>
              </a:lnSpc>
              <a:buNone/>
            </a:pPr>
            <a:r>
              <a:rPr lang="en-US" sz="4350" dirty="0">
                <a:solidFill>
                  <a:srgbClr val="F2F0F4"/>
                </a:solidFill>
                <a:latin typeface="Montserrat" pitchFamily="34" charset="0"/>
                <a:ea typeface="Montserrat" pitchFamily="34" charset="-122"/>
                <a:cs typeface="Montserrat" pitchFamily="34" charset="-120"/>
              </a:rPr>
              <a:t>The Need for Solar Energy Forecasting</a:t>
            </a:r>
            <a:endParaRPr lang="en-US" sz="4350" dirty="0"/>
          </a:p>
        </p:txBody>
      </p:sp>
      <p:sp>
        <p:nvSpPr>
          <p:cNvPr id="4" name="Shape 1"/>
          <p:cNvSpPr/>
          <p:nvPr/>
        </p:nvSpPr>
        <p:spPr>
          <a:xfrm>
            <a:off x="4434126" y="2506742"/>
            <a:ext cx="499229" cy="499229"/>
          </a:xfrm>
          <a:prstGeom prst="roundRect">
            <a:avLst>
              <a:gd name="adj" fmla="val 18668"/>
            </a:avLst>
          </a:prstGeom>
          <a:solidFill>
            <a:srgbClr val="31136C"/>
          </a:solidFill>
          <a:ln w="7620">
            <a:solidFill>
              <a:srgbClr val="4A2C85"/>
            </a:solidFill>
            <a:prstDash val="solid"/>
          </a:ln>
        </p:spPr>
      </p:sp>
      <p:pic>
        <p:nvPicPr>
          <p:cNvPr id="5" name="Image 1" descr="preencoded.png">    </p:cNvPr>
          <p:cNvPicPr>
            <a:picLocks noChangeAspect="1"/>
          </p:cNvPicPr>
          <p:nvPr/>
        </p:nvPicPr>
        <p:blipFill>
          <a:blip r:embed="rId2"/>
          <a:stretch>
            <a:fillRect/>
          </a:stretch>
        </p:blipFill>
        <p:spPr>
          <a:xfrm>
            <a:off x="4517291" y="2548295"/>
            <a:ext cx="332780" cy="416004"/>
          </a:xfrm>
          <a:prstGeom prst="rect">
            <a:avLst/>
          </a:prstGeom>
        </p:spPr>
      </p:pic>
      <p:sp>
        <p:nvSpPr>
          <p:cNvPr id="6" name="Text 2"/>
          <p:cNvSpPr/>
          <p:nvPr/>
        </p:nvSpPr>
        <p:spPr>
          <a:xfrm>
            <a:off x="5155168" y="2582942"/>
            <a:ext cx="2773680" cy="346710"/>
          </a:xfrm>
          <a:prstGeom prst="rect">
            <a:avLst/>
          </a:prstGeom>
          <a:noFill/>
          <a:ln/>
        </p:spPr>
        <p:txBody>
          <a:bodyPr wrap="none" lIns="0" tIns="0" rIns="0" bIns="0" rtlCol="0" anchor="t"/>
          <a:lstStyle/>
          <a:p>
            <a:pPr algn="l"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Variable Generation</a:t>
            </a:r>
            <a:endParaRPr lang="en-US" sz="2150" dirty="0"/>
          </a:p>
        </p:txBody>
      </p:sp>
      <p:sp>
        <p:nvSpPr>
          <p:cNvPr id="7" name="Text 3"/>
          <p:cNvSpPr/>
          <p:nvPr/>
        </p:nvSpPr>
        <p:spPr>
          <a:xfrm>
            <a:off x="5155168" y="3062764"/>
            <a:ext cx="8698706" cy="355044"/>
          </a:xfrm>
          <a:prstGeom prst="rect">
            <a:avLst/>
          </a:prstGeom>
          <a:noFill/>
          <a:ln/>
        </p:spPr>
        <p:txBody>
          <a:bodyPr wrap="none" lIns="0" tIns="0" rIns="0" bIns="0" rtlCol="0" anchor="t"/>
          <a:lstStyle/>
          <a:p>
            <a:pPr algn="l"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Solar generation is affected by irradiance, weather, and seasonality.</a:t>
            </a:r>
            <a:endParaRPr lang="en-US" sz="1700" dirty="0"/>
          </a:p>
        </p:txBody>
      </p:sp>
      <p:sp>
        <p:nvSpPr>
          <p:cNvPr id="8" name="Shape 4"/>
          <p:cNvSpPr/>
          <p:nvPr/>
        </p:nvSpPr>
        <p:spPr>
          <a:xfrm>
            <a:off x="4434126" y="3861554"/>
            <a:ext cx="499229" cy="499229"/>
          </a:xfrm>
          <a:prstGeom prst="roundRect">
            <a:avLst>
              <a:gd name="adj" fmla="val 18668"/>
            </a:avLst>
          </a:prstGeom>
          <a:solidFill>
            <a:srgbClr val="31136C"/>
          </a:solidFill>
          <a:ln w="7620">
            <a:solidFill>
              <a:srgbClr val="4A2C85"/>
            </a:solidFill>
            <a:prstDash val="solid"/>
          </a:ln>
        </p:spPr>
      </p:sp>
      <p:pic>
        <p:nvPicPr>
          <p:cNvPr id="9" name="Image 2" descr="preencoded.png">    </p:cNvPr>
          <p:cNvPicPr>
            <a:picLocks noChangeAspect="1"/>
          </p:cNvPicPr>
          <p:nvPr/>
        </p:nvPicPr>
        <p:blipFill>
          <a:blip r:embed="rId3"/>
          <a:stretch>
            <a:fillRect/>
          </a:stretch>
        </p:blipFill>
        <p:spPr>
          <a:xfrm>
            <a:off x="4517291" y="3903107"/>
            <a:ext cx="332780" cy="416004"/>
          </a:xfrm>
          <a:prstGeom prst="rect">
            <a:avLst/>
          </a:prstGeom>
        </p:spPr>
      </p:pic>
      <p:sp>
        <p:nvSpPr>
          <p:cNvPr id="10" name="Text 5"/>
          <p:cNvSpPr/>
          <p:nvPr/>
        </p:nvSpPr>
        <p:spPr>
          <a:xfrm>
            <a:off x="5155168" y="3937754"/>
            <a:ext cx="3709392" cy="346710"/>
          </a:xfrm>
          <a:prstGeom prst="rect">
            <a:avLst/>
          </a:prstGeom>
          <a:noFill/>
          <a:ln/>
        </p:spPr>
        <p:txBody>
          <a:bodyPr wrap="none" lIns="0" tIns="0" rIns="0" bIns="0" rtlCol="0" anchor="t"/>
          <a:lstStyle/>
          <a:p>
            <a:pPr algn="l"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Balance Supply &amp; Demand</a:t>
            </a:r>
            <a:endParaRPr lang="en-US" sz="2150" dirty="0"/>
          </a:p>
        </p:txBody>
      </p:sp>
      <p:sp>
        <p:nvSpPr>
          <p:cNvPr id="11" name="Text 6"/>
          <p:cNvSpPr/>
          <p:nvPr/>
        </p:nvSpPr>
        <p:spPr>
          <a:xfrm>
            <a:off x="5155168" y="4417576"/>
            <a:ext cx="8698706" cy="355044"/>
          </a:xfrm>
          <a:prstGeom prst="rect">
            <a:avLst/>
          </a:prstGeom>
          <a:noFill/>
          <a:ln/>
        </p:spPr>
        <p:txBody>
          <a:bodyPr wrap="none" lIns="0" tIns="0" rIns="0" bIns="0" rtlCol="0" anchor="t"/>
          <a:lstStyle/>
          <a:p>
            <a:pPr algn="l"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Accurate forecasts enable balancing energy supply and demand.</a:t>
            </a:r>
            <a:endParaRPr lang="en-US" sz="1700" dirty="0"/>
          </a:p>
        </p:txBody>
      </p:sp>
      <p:sp>
        <p:nvSpPr>
          <p:cNvPr id="12" name="Shape 7"/>
          <p:cNvSpPr/>
          <p:nvPr/>
        </p:nvSpPr>
        <p:spPr>
          <a:xfrm>
            <a:off x="4434126" y="5216366"/>
            <a:ext cx="499229" cy="499229"/>
          </a:xfrm>
          <a:prstGeom prst="roundRect">
            <a:avLst>
              <a:gd name="adj" fmla="val 18668"/>
            </a:avLst>
          </a:prstGeom>
          <a:solidFill>
            <a:srgbClr val="31136C"/>
          </a:solidFill>
          <a:ln w="7620">
            <a:solidFill>
              <a:srgbClr val="4A2C85"/>
            </a:solidFill>
            <a:prstDash val="solid"/>
          </a:ln>
        </p:spPr>
      </p:sp>
      <p:pic>
        <p:nvPicPr>
          <p:cNvPr id="13" name="Image 3" descr="preencoded.png">    </p:cNvPr>
          <p:cNvPicPr>
            <a:picLocks noChangeAspect="1"/>
          </p:cNvPicPr>
          <p:nvPr/>
        </p:nvPicPr>
        <p:blipFill>
          <a:blip r:embed="rId4"/>
          <a:stretch>
            <a:fillRect/>
          </a:stretch>
        </p:blipFill>
        <p:spPr>
          <a:xfrm>
            <a:off x="4517291" y="5257919"/>
            <a:ext cx="332780" cy="416004"/>
          </a:xfrm>
          <a:prstGeom prst="rect">
            <a:avLst/>
          </a:prstGeom>
        </p:spPr>
      </p:pic>
      <p:sp>
        <p:nvSpPr>
          <p:cNvPr id="14" name="Text 8"/>
          <p:cNvSpPr/>
          <p:nvPr/>
        </p:nvSpPr>
        <p:spPr>
          <a:xfrm>
            <a:off x="5155168" y="5292566"/>
            <a:ext cx="2773680" cy="346710"/>
          </a:xfrm>
          <a:prstGeom prst="rect">
            <a:avLst/>
          </a:prstGeom>
          <a:noFill/>
          <a:ln/>
        </p:spPr>
        <p:txBody>
          <a:bodyPr wrap="none" lIns="0" tIns="0" rIns="0" bIns="0" rtlCol="0" anchor="t"/>
          <a:lstStyle/>
          <a:p>
            <a:pPr algn="l"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Grid Integration</a:t>
            </a:r>
            <a:endParaRPr lang="en-US" sz="2150" dirty="0"/>
          </a:p>
        </p:txBody>
      </p:sp>
      <p:sp>
        <p:nvSpPr>
          <p:cNvPr id="15" name="Text 9"/>
          <p:cNvSpPr/>
          <p:nvPr/>
        </p:nvSpPr>
        <p:spPr>
          <a:xfrm>
            <a:off x="5155168" y="5772388"/>
            <a:ext cx="8698706" cy="355044"/>
          </a:xfrm>
          <a:prstGeom prst="rect">
            <a:avLst/>
          </a:prstGeom>
          <a:noFill/>
          <a:ln/>
        </p:spPr>
        <p:txBody>
          <a:bodyPr wrap="none" lIns="0" tIns="0" rIns="0" bIns="0" rtlCol="0" anchor="t"/>
          <a:lstStyle/>
          <a:p>
            <a:pPr algn="l"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Forecasting is critical for efficient solar grid integration.</a:t>
            </a:r>
            <a:endParaRPr lang="en-US" sz="1700" dirty="0"/>
          </a:p>
        </p:txBody>
      </p:sp>
      <p:sp>
        <p:nvSpPr>
          <p:cNvPr id="16" name="Text 10"/>
          <p:cNvSpPr/>
          <p:nvPr/>
        </p:nvSpPr>
        <p:spPr>
          <a:xfrm>
            <a:off x="4434126" y="6376987"/>
            <a:ext cx="9419749" cy="1065133"/>
          </a:xfrm>
          <a:prstGeom prst="rect">
            <a:avLst/>
          </a:prstGeom>
          <a:noFill/>
          <a:ln/>
        </p:spPr>
        <p:txBody>
          <a:bodyPr wrap="square" lIns="0" tIns="0" rIns="0" bIns="0" rtlCol="0" anchor="t"/>
          <a:lstStyle/>
          <a:p>
            <a:pPr algn="l"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Solar energy output is inherently variable. Understanding and predicting this variability is crucial for effective energy management and smooth integration into the existing electrical grid infrastructure. Without precise forecasts, grid operators face challenges in maintaining stability.</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432102" y="610314"/>
            <a:ext cx="9423797" cy="1383030"/>
          </a:xfrm>
          <a:prstGeom prst="rect">
            <a:avLst/>
          </a:prstGeom>
          <a:noFill/>
          <a:ln/>
        </p:spPr>
        <p:txBody>
          <a:bodyPr wrap="square" lIns="0" tIns="0" rIns="0" bIns="0" rtlCol="0" anchor="t"/>
          <a:lstStyle/>
          <a:p>
            <a:pPr algn="l" indent="0" marL="0">
              <a:lnSpc>
                <a:spcPts val="5400"/>
              </a:lnSpc>
              <a:buNone/>
            </a:pPr>
            <a:r>
              <a:rPr lang="en-US" sz="4350" dirty="0">
                <a:solidFill>
                  <a:srgbClr val="F2F0F4"/>
                </a:solidFill>
                <a:latin typeface="Montserrat" pitchFamily="34" charset="0"/>
                <a:ea typeface="Montserrat" pitchFamily="34" charset="-122"/>
                <a:cs typeface="Montserrat" pitchFamily="34" charset="-120"/>
              </a:rPr>
              <a:t>Data Requirements for ML Solar Forecasting</a:t>
            </a:r>
            <a:endParaRPr lang="en-US" sz="4350" dirty="0"/>
          </a:p>
        </p:txBody>
      </p:sp>
      <p:pic>
        <p:nvPicPr>
          <p:cNvPr id="4" name="Image 1" descr="preencoded.png">    </p:cNvPr>
          <p:cNvPicPr>
            <a:picLocks noChangeAspect="1"/>
          </p:cNvPicPr>
          <p:nvPr/>
        </p:nvPicPr>
        <p:blipFill>
          <a:blip r:embed="rId2"/>
          <a:stretch>
            <a:fillRect/>
          </a:stretch>
        </p:blipFill>
        <p:spPr>
          <a:xfrm>
            <a:off x="4432102" y="2325172"/>
            <a:ext cx="1106448" cy="1327666"/>
          </a:xfrm>
          <a:prstGeom prst="rect">
            <a:avLst/>
          </a:prstGeom>
        </p:spPr>
      </p:pic>
      <p:sp>
        <p:nvSpPr>
          <p:cNvPr id="5" name="Text 1"/>
          <p:cNvSpPr/>
          <p:nvPr/>
        </p:nvSpPr>
        <p:spPr>
          <a:xfrm>
            <a:off x="5759768" y="2546390"/>
            <a:ext cx="2766179" cy="345638"/>
          </a:xfrm>
          <a:prstGeom prst="rect">
            <a:avLst/>
          </a:prstGeom>
          <a:noFill/>
          <a:ln/>
        </p:spPr>
        <p:txBody>
          <a:bodyPr wrap="none" lIns="0" tIns="0" rIns="0" bIns="0" rtlCol="0" anchor="t"/>
          <a:lstStyle/>
          <a:p>
            <a:pPr algn="l"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Collect Data</a:t>
            </a:r>
            <a:endParaRPr lang="en-US" sz="2150" dirty="0"/>
          </a:p>
        </p:txBody>
      </p:sp>
      <p:sp>
        <p:nvSpPr>
          <p:cNvPr id="6" name="Text 2"/>
          <p:cNvSpPr/>
          <p:nvPr/>
        </p:nvSpPr>
        <p:spPr>
          <a:xfrm>
            <a:off x="5759768" y="3024783"/>
            <a:ext cx="8096131" cy="354092"/>
          </a:xfrm>
          <a:prstGeom prst="rect">
            <a:avLst/>
          </a:prstGeom>
          <a:noFill/>
          <a:ln/>
        </p:spPr>
        <p:txBody>
          <a:bodyPr wrap="none" lIns="0" tIns="0" rIns="0" bIns="0" rtlCol="0" anchor="t"/>
          <a:lstStyle/>
          <a:p>
            <a:pPr algn="l"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Historical power, weather, AQI, and irradiance data are essential.</a:t>
            </a:r>
            <a:endParaRPr lang="en-US" sz="1700" dirty="0"/>
          </a:p>
        </p:txBody>
      </p:sp>
      <p:pic>
        <p:nvPicPr>
          <p:cNvPr id="7" name="Image 2" descr="preencoded.png">    </p:cNvPr>
          <p:cNvPicPr>
            <a:picLocks noChangeAspect="1"/>
          </p:cNvPicPr>
          <p:nvPr/>
        </p:nvPicPr>
        <p:blipFill>
          <a:blip r:embed="rId3"/>
          <a:stretch>
            <a:fillRect/>
          </a:stretch>
        </p:blipFill>
        <p:spPr>
          <a:xfrm>
            <a:off x="4432102" y="3652838"/>
            <a:ext cx="1106448" cy="1327666"/>
          </a:xfrm>
          <a:prstGeom prst="rect">
            <a:avLst/>
          </a:prstGeom>
        </p:spPr>
      </p:pic>
      <p:sp>
        <p:nvSpPr>
          <p:cNvPr id="8" name="Text 3"/>
          <p:cNvSpPr/>
          <p:nvPr/>
        </p:nvSpPr>
        <p:spPr>
          <a:xfrm>
            <a:off x="5759768" y="3874056"/>
            <a:ext cx="2766179" cy="345638"/>
          </a:xfrm>
          <a:prstGeom prst="rect">
            <a:avLst/>
          </a:prstGeom>
          <a:noFill/>
          <a:ln/>
        </p:spPr>
        <p:txBody>
          <a:bodyPr wrap="none" lIns="0" tIns="0" rIns="0" bIns="0" rtlCol="0" anchor="t"/>
          <a:lstStyle/>
          <a:p>
            <a:pPr algn="l"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Pre-process Data</a:t>
            </a:r>
            <a:endParaRPr lang="en-US" sz="2150" dirty="0"/>
          </a:p>
        </p:txBody>
      </p:sp>
      <p:sp>
        <p:nvSpPr>
          <p:cNvPr id="9" name="Text 4"/>
          <p:cNvSpPr/>
          <p:nvPr/>
        </p:nvSpPr>
        <p:spPr>
          <a:xfrm>
            <a:off x="5759768" y="4352449"/>
            <a:ext cx="8096131" cy="354092"/>
          </a:xfrm>
          <a:prstGeom prst="rect">
            <a:avLst/>
          </a:prstGeom>
          <a:noFill/>
          <a:ln/>
        </p:spPr>
        <p:txBody>
          <a:bodyPr wrap="none" lIns="0" tIns="0" rIns="0" bIns="0" rtlCol="0" anchor="t"/>
          <a:lstStyle/>
          <a:p>
            <a:pPr algn="l"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Remove outliers, normalize, and handle missing values for quality.</a:t>
            </a:r>
            <a:endParaRPr lang="en-US" sz="1700" dirty="0"/>
          </a:p>
        </p:txBody>
      </p:sp>
      <p:pic>
        <p:nvPicPr>
          <p:cNvPr id="10" name="Image 3" descr="preencoded.png">    </p:cNvPr>
          <p:cNvPicPr>
            <a:picLocks noChangeAspect="1"/>
          </p:cNvPicPr>
          <p:nvPr/>
        </p:nvPicPr>
        <p:blipFill>
          <a:blip r:embed="rId4"/>
          <a:stretch>
            <a:fillRect/>
          </a:stretch>
        </p:blipFill>
        <p:spPr>
          <a:xfrm>
            <a:off x="4432102" y="4980503"/>
            <a:ext cx="1106448" cy="1327666"/>
          </a:xfrm>
          <a:prstGeom prst="rect">
            <a:avLst/>
          </a:prstGeom>
        </p:spPr>
      </p:pic>
      <p:sp>
        <p:nvSpPr>
          <p:cNvPr id="11" name="Text 5"/>
          <p:cNvSpPr/>
          <p:nvPr/>
        </p:nvSpPr>
        <p:spPr>
          <a:xfrm>
            <a:off x="5759768" y="5201722"/>
            <a:ext cx="2766179" cy="345638"/>
          </a:xfrm>
          <a:prstGeom prst="rect">
            <a:avLst/>
          </a:prstGeom>
          <a:noFill/>
          <a:ln/>
        </p:spPr>
        <p:txBody>
          <a:bodyPr wrap="none" lIns="0" tIns="0" rIns="0" bIns="0" rtlCol="0" anchor="t"/>
          <a:lstStyle/>
          <a:p>
            <a:pPr algn="l" indent="0" marL="0">
              <a:lnSpc>
                <a:spcPts val="2700"/>
              </a:lnSpc>
              <a:buNone/>
            </a:pPr>
            <a:r>
              <a:rPr lang="en-US" sz="2150" dirty="0">
                <a:solidFill>
                  <a:srgbClr val="DCD7E5"/>
                </a:solidFill>
                <a:latin typeface="Montserrat" pitchFamily="34" charset="0"/>
                <a:ea typeface="Montserrat" pitchFamily="34" charset="-122"/>
                <a:cs typeface="Montserrat" pitchFamily="34" charset="-120"/>
              </a:rPr>
              <a:t>Select Features</a:t>
            </a:r>
            <a:endParaRPr lang="en-US" sz="2150" dirty="0"/>
          </a:p>
        </p:txBody>
      </p:sp>
      <p:sp>
        <p:nvSpPr>
          <p:cNvPr id="12" name="Text 6"/>
          <p:cNvSpPr/>
          <p:nvPr/>
        </p:nvSpPr>
        <p:spPr>
          <a:xfrm>
            <a:off x="5759768" y="5680115"/>
            <a:ext cx="8096131" cy="354092"/>
          </a:xfrm>
          <a:prstGeom prst="rect">
            <a:avLst/>
          </a:prstGeom>
          <a:noFill/>
          <a:ln/>
        </p:spPr>
        <p:txBody>
          <a:bodyPr wrap="none" lIns="0" tIns="0" rIns="0" bIns="0" rtlCol="0" anchor="t"/>
          <a:lstStyle/>
          <a:p>
            <a:pPr algn="l"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Temperature, humidity, wind, clouds, and AQI are key.</a:t>
            </a:r>
            <a:endParaRPr lang="en-US" sz="1700" dirty="0"/>
          </a:p>
        </p:txBody>
      </p:sp>
      <p:sp>
        <p:nvSpPr>
          <p:cNvPr id="13" name="Text 7"/>
          <p:cNvSpPr/>
          <p:nvPr/>
        </p:nvSpPr>
        <p:spPr>
          <a:xfrm>
            <a:off x="4432102" y="6557010"/>
            <a:ext cx="9423797" cy="1062276"/>
          </a:xfrm>
          <a:prstGeom prst="rect">
            <a:avLst/>
          </a:prstGeom>
          <a:noFill/>
          <a:ln/>
        </p:spPr>
        <p:txBody>
          <a:bodyPr wrap="square" lIns="0" tIns="0" rIns="0" bIns="0" rtlCol="0" anchor="t"/>
          <a:lstStyle/>
          <a:p>
            <a:pPr algn="l" indent="0" marL="0">
              <a:lnSpc>
                <a:spcPts val="2750"/>
              </a:lnSpc>
              <a:buNone/>
            </a:pPr>
            <a:r>
              <a:rPr lang="en-US" sz="1700" dirty="0">
                <a:solidFill>
                  <a:srgbClr val="DCD7E5"/>
                </a:solidFill>
                <a:latin typeface="Heebo Light" pitchFamily="34" charset="0"/>
                <a:ea typeface="Heebo Light" pitchFamily="34" charset="-122"/>
                <a:cs typeface="Heebo Light" pitchFamily="34" charset="-120"/>
              </a:rPr>
              <a:t>High-quality data is the foundation of accurate ML models. Comprehensive historical data points, including environmental factors, are necessary inputs. Rigorous data cleaning and feature engineering prepare the data for model training.</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58929"/>
            <a:ext cx="11968282"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ML Approaches to Solar Energy Prediction</a:t>
            </a:r>
            <a:endParaRPr lang="en-US" sz="4450" dirty="0"/>
          </a:p>
        </p:txBody>
      </p:sp>
      <p:sp>
        <p:nvSpPr>
          <p:cNvPr id="3" name="Text 1"/>
          <p:cNvSpPr/>
          <p:nvPr/>
        </p:nvSpPr>
        <p:spPr>
          <a:xfrm>
            <a:off x="793790" y="223468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Traditional ML</a:t>
            </a:r>
            <a:endParaRPr lang="en-US" sz="2200" dirty="0"/>
          </a:p>
        </p:txBody>
      </p:sp>
      <p:sp>
        <p:nvSpPr>
          <p:cNvPr id="4" name="Text 2"/>
          <p:cNvSpPr/>
          <p:nvPr/>
        </p:nvSpPr>
        <p:spPr>
          <a:xfrm>
            <a:off x="793790" y="2815828"/>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Linear Regression, gradient boosting, and Random Forest are used.</a:t>
            </a:r>
            <a:endParaRPr lang="en-US" sz="1750" dirty="0"/>
          </a:p>
        </p:txBody>
      </p:sp>
      <p:pic>
        <p:nvPicPr>
          <p:cNvPr id="5" name="Image 0" descr="preencoded.png">    </p:cNvPr>
          <p:cNvPicPr>
            <a:picLocks noChangeAspect="1"/>
          </p:cNvPicPr>
          <p:nvPr/>
        </p:nvPicPr>
        <p:blipFill>
          <a:blip r:embed="rId1"/>
          <a:stretch>
            <a:fillRect/>
          </a:stretch>
        </p:blipFill>
        <p:spPr>
          <a:xfrm>
            <a:off x="793790" y="3796784"/>
            <a:ext cx="3978116" cy="2237661"/>
          </a:xfrm>
          <a:prstGeom prst="rect">
            <a:avLst/>
          </a:prstGeom>
        </p:spPr>
      </p:pic>
      <p:sp>
        <p:nvSpPr>
          <p:cNvPr id="6" name="Text 3"/>
          <p:cNvSpPr/>
          <p:nvPr/>
        </p:nvSpPr>
        <p:spPr>
          <a:xfrm>
            <a:off x="5332928" y="223468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Deep Learning</a:t>
            </a:r>
            <a:endParaRPr lang="en-US" sz="2200" dirty="0"/>
          </a:p>
        </p:txBody>
      </p:sp>
      <p:sp>
        <p:nvSpPr>
          <p:cNvPr id="7" name="Text 4"/>
          <p:cNvSpPr/>
          <p:nvPr/>
        </p:nvSpPr>
        <p:spPr>
          <a:xfrm>
            <a:off x="5332928" y="2815828"/>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ConvLSTM2D and LSTM models excel in time series forecasting.</a:t>
            </a:r>
            <a:endParaRPr lang="en-US" sz="1750" dirty="0"/>
          </a:p>
        </p:txBody>
      </p:sp>
      <p:pic>
        <p:nvPicPr>
          <p:cNvPr id="8" name="Image 1" descr="preencoded.png">    </p:cNvPr>
          <p:cNvPicPr>
            <a:picLocks noChangeAspect="1"/>
          </p:cNvPicPr>
          <p:nvPr/>
        </p:nvPicPr>
        <p:blipFill>
          <a:blip r:embed="rId2"/>
          <a:stretch>
            <a:fillRect/>
          </a:stretch>
        </p:blipFill>
        <p:spPr>
          <a:xfrm>
            <a:off x="5332928" y="3796784"/>
            <a:ext cx="3978116" cy="2237661"/>
          </a:xfrm>
          <a:prstGeom prst="rect">
            <a:avLst/>
          </a:prstGeom>
        </p:spPr>
      </p:pic>
      <p:sp>
        <p:nvSpPr>
          <p:cNvPr id="9" name="Text 5"/>
          <p:cNvSpPr/>
          <p:nvPr/>
        </p:nvSpPr>
        <p:spPr>
          <a:xfrm>
            <a:off x="9872067" y="223468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F0F4"/>
                </a:solidFill>
                <a:latin typeface="Montserrat" pitchFamily="34" charset="0"/>
                <a:ea typeface="Montserrat" pitchFamily="34" charset="-122"/>
                <a:cs typeface="Montserrat" pitchFamily="34" charset="-120"/>
              </a:rPr>
              <a:t>Ensemble Models</a:t>
            </a:r>
            <a:endParaRPr lang="en-US" sz="2200" dirty="0"/>
          </a:p>
        </p:txBody>
      </p:sp>
      <p:sp>
        <p:nvSpPr>
          <p:cNvPr id="10" name="Text 6"/>
          <p:cNvSpPr/>
          <p:nvPr/>
        </p:nvSpPr>
        <p:spPr>
          <a:xfrm>
            <a:off x="9872067" y="2815828"/>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Combining multiple predictors significantly boosts overall accuracy.</a:t>
            </a:r>
            <a:endParaRPr lang="en-US" sz="1750" dirty="0"/>
          </a:p>
        </p:txBody>
      </p:sp>
      <p:pic>
        <p:nvPicPr>
          <p:cNvPr id="11" name="Image 2" descr="preencoded.png">    </p:cNvPr>
          <p:cNvPicPr>
            <a:picLocks noChangeAspect="1"/>
          </p:cNvPicPr>
          <p:nvPr/>
        </p:nvPicPr>
        <p:blipFill>
          <a:blip r:embed="rId3"/>
          <a:stretch>
            <a:fillRect/>
          </a:stretch>
        </p:blipFill>
        <p:spPr>
          <a:xfrm>
            <a:off x="9872067" y="3796784"/>
            <a:ext cx="3978116" cy="2237661"/>
          </a:xfrm>
          <a:prstGeom prst="rect">
            <a:avLst/>
          </a:prstGeom>
        </p:spPr>
      </p:pic>
      <p:sp>
        <p:nvSpPr>
          <p:cNvPr id="12" name="Text 7"/>
          <p:cNvSpPr/>
          <p:nvPr/>
        </p:nvSpPr>
        <p:spPr>
          <a:xfrm>
            <a:off x="793790" y="654474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 variety of machine learning techniques can be applied. Traditional methods offer interpretability, while deep learning models capture complex temporal patterns. Ensemble approaches leverage the strengths of diverse algorithms for superior performance.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09748" y="929521"/>
            <a:ext cx="4954786" cy="6370558"/>
          </a:xfrm>
          <a:prstGeom prst="rect">
            <a:avLst/>
          </a:prstGeom>
        </p:spPr>
      </p:pic>
      <p:sp>
        <p:nvSpPr>
          <p:cNvPr id="4" name="Text 0"/>
          <p:cNvSpPr/>
          <p:nvPr/>
        </p:nvSpPr>
        <p:spPr>
          <a:xfrm>
            <a:off x="744260" y="752118"/>
            <a:ext cx="7655481" cy="1328976"/>
          </a:xfrm>
          <a:prstGeom prst="rect">
            <a:avLst/>
          </a:prstGeom>
          <a:noFill/>
          <a:ln/>
        </p:spPr>
        <p:txBody>
          <a:bodyPr wrap="square" lIns="0" tIns="0" rIns="0" bIns="0" rtlCol="0" anchor="t"/>
          <a:lstStyle/>
          <a:p>
            <a:pPr algn="l" indent="0" marL="0">
              <a:lnSpc>
                <a:spcPts val="5200"/>
              </a:lnSpc>
              <a:buNone/>
            </a:pPr>
            <a:r>
              <a:rPr lang="en-US" sz="4150" dirty="0">
                <a:solidFill>
                  <a:srgbClr val="F2F0F4"/>
                </a:solidFill>
                <a:latin typeface="Montserrat" pitchFamily="34" charset="0"/>
                <a:ea typeface="Montserrat" pitchFamily="34" charset="-122"/>
                <a:cs typeface="Montserrat" pitchFamily="34" charset="-120"/>
              </a:rPr>
              <a:t>Top Performing Models and Metrics</a:t>
            </a:r>
            <a:endParaRPr lang="en-US" sz="4150" dirty="0"/>
          </a:p>
        </p:txBody>
      </p:sp>
      <p:sp>
        <p:nvSpPr>
          <p:cNvPr id="5" name="Shape 1"/>
          <p:cNvSpPr/>
          <p:nvPr/>
        </p:nvSpPr>
        <p:spPr>
          <a:xfrm>
            <a:off x="744260" y="2400062"/>
            <a:ext cx="7655481" cy="3477458"/>
          </a:xfrm>
          <a:prstGeom prst="roundRect">
            <a:avLst>
              <a:gd name="adj" fmla="val 2568"/>
            </a:avLst>
          </a:prstGeom>
          <a:noFill/>
          <a:ln w="7620">
            <a:solidFill>
              <a:srgbClr val="FFFFFF">
                <a:alpha val="24000"/>
              </a:srgbClr>
            </a:solidFill>
            <a:prstDash val="solid"/>
          </a:ln>
        </p:spPr>
      </p:sp>
      <p:sp>
        <p:nvSpPr>
          <p:cNvPr id="6" name="Shape 2"/>
          <p:cNvSpPr/>
          <p:nvPr/>
        </p:nvSpPr>
        <p:spPr>
          <a:xfrm>
            <a:off x="751880" y="2407682"/>
            <a:ext cx="7640241" cy="950595"/>
          </a:xfrm>
          <a:prstGeom prst="rect">
            <a:avLst/>
          </a:prstGeom>
          <a:solidFill>
            <a:srgbClr val="FFFFFF">
              <a:alpha val="4000"/>
            </a:srgbClr>
          </a:solidFill>
          <a:ln/>
        </p:spPr>
      </p:sp>
      <p:sp>
        <p:nvSpPr>
          <p:cNvPr id="7" name="Text 3"/>
          <p:cNvSpPr/>
          <p:nvPr/>
        </p:nvSpPr>
        <p:spPr>
          <a:xfrm>
            <a:off x="964763" y="2542818"/>
            <a:ext cx="1480899" cy="680323"/>
          </a:xfrm>
          <a:prstGeom prst="rect">
            <a:avLst/>
          </a:prstGeom>
          <a:noFill/>
          <a:ln/>
        </p:spPr>
        <p:txBody>
          <a:bodyPr wrap="squar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Gradient Boosting</a:t>
            </a:r>
            <a:endParaRPr lang="en-US" sz="1650" dirty="0"/>
          </a:p>
        </p:txBody>
      </p:sp>
      <p:sp>
        <p:nvSpPr>
          <p:cNvPr id="8" name="Text 4"/>
          <p:cNvSpPr/>
          <p:nvPr/>
        </p:nvSpPr>
        <p:spPr>
          <a:xfrm>
            <a:off x="2878574" y="2542818"/>
            <a:ext cx="1477089" cy="340162"/>
          </a:xfrm>
          <a:prstGeom prst="rect">
            <a:avLst/>
          </a:prstGeom>
          <a:noFill/>
          <a:ln/>
        </p:spPr>
        <p:txBody>
          <a:bodyPr wrap="non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202.507449</a:t>
            </a:r>
            <a:endParaRPr lang="en-US" sz="1650" dirty="0"/>
          </a:p>
        </p:txBody>
      </p:sp>
      <p:sp>
        <p:nvSpPr>
          <p:cNvPr id="9" name="Text 5"/>
          <p:cNvSpPr/>
          <p:nvPr/>
        </p:nvSpPr>
        <p:spPr>
          <a:xfrm>
            <a:off x="4788575" y="2542818"/>
            <a:ext cx="1477089" cy="340162"/>
          </a:xfrm>
          <a:prstGeom prst="rect">
            <a:avLst/>
          </a:prstGeom>
          <a:noFill/>
          <a:ln/>
        </p:spPr>
        <p:txBody>
          <a:bodyPr wrap="non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246.838441</a:t>
            </a:r>
            <a:endParaRPr lang="en-US" sz="1650" dirty="0"/>
          </a:p>
        </p:txBody>
      </p:sp>
      <p:sp>
        <p:nvSpPr>
          <p:cNvPr id="10" name="Text 6"/>
          <p:cNvSpPr/>
          <p:nvPr/>
        </p:nvSpPr>
        <p:spPr>
          <a:xfrm>
            <a:off x="6698575" y="2542818"/>
            <a:ext cx="1480899" cy="340162"/>
          </a:xfrm>
          <a:prstGeom prst="rect">
            <a:avLst/>
          </a:prstGeom>
          <a:noFill/>
          <a:ln/>
        </p:spPr>
        <p:txBody>
          <a:bodyPr wrap="non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0.973564</a:t>
            </a:r>
            <a:endParaRPr lang="en-US" sz="1650" dirty="0"/>
          </a:p>
        </p:txBody>
      </p:sp>
      <p:sp>
        <p:nvSpPr>
          <p:cNvPr id="11" name="Shape 7"/>
          <p:cNvSpPr/>
          <p:nvPr/>
        </p:nvSpPr>
        <p:spPr>
          <a:xfrm>
            <a:off x="751880" y="3358277"/>
            <a:ext cx="7640241" cy="610433"/>
          </a:xfrm>
          <a:prstGeom prst="rect">
            <a:avLst/>
          </a:prstGeom>
          <a:solidFill>
            <a:srgbClr val="000000">
              <a:alpha val="4000"/>
            </a:srgbClr>
          </a:solidFill>
          <a:ln/>
        </p:spPr>
      </p:sp>
      <p:sp>
        <p:nvSpPr>
          <p:cNvPr id="12" name="Text 8"/>
          <p:cNvSpPr/>
          <p:nvPr/>
        </p:nvSpPr>
        <p:spPr>
          <a:xfrm>
            <a:off x="964763" y="3493413"/>
            <a:ext cx="1480899" cy="340162"/>
          </a:xfrm>
          <a:prstGeom prst="rect">
            <a:avLst/>
          </a:prstGeom>
          <a:noFill/>
          <a:ln/>
        </p:spPr>
        <p:txBody>
          <a:bodyPr wrap="non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Random Forest</a:t>
            </a:r>
            <a:endParaRPr lang="en-US" sz="1650" dirty="0"/>
          </a:p>
        </p:txBody>
      </p:sp>
      <p:sp>
        <p:nvSpPr>
          <p:cNvPr id="13" name="Text 9"/>
          <p:cNvSpPr/>
          <p:nvPr/>
        </p:nvSpPr>
        <p:spPr>
          <a:xfrm>
            <a:off x="2878574" y="3493413"/>
            <a:ext cx="1477089" cy="340162"/>
          </a:xfrm>
          <a:prstGeom prst="rect">
            <a:avLst/>
          </a:prstGeom>
          <a:noFill/>
          <a:ln/>
        </p:spPr>
        <p:txBody>
          <a:bodyPr wrap="non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214.815076</a:t>
            </a:r>
            <a:endParaRPr lang="en-US" sz="1650" dirty="0"/>
          </a:p>
        </p:txBody>
      </p:sp>
      <p:sp>
        <p:nvSpPr>
          <p:cNvPr id="14" name="Text 10"/>
          <p:cNvSpPr/>
          <p:nvPr/>
        </p:nvSpPr>
        <p:spPr>
          <a:xfrm>
            <a:off x="4788575" y="3493413"/>
            <a:ext cx="1477089" cy="340162"/>
          </a:xfrm>
          <a:prstGeom prst="rect">
            <a:avLst/>
          </a:prstGeom>
          <a:noFill/>
          <a:ln/>
        </p:spPr>
        <p:txBody>
          <a:bodyPr wrap="non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270.156905</a:t>
            </a:r>
            <a:endParaRPr lang="en-US" sz="1650" dirty="0"/>
          </a:p>
        </p:txBody>
      </p:sp>
      <p:sp>
        <p:nvSpPr>
          <p:cNvPr id="15" name="Text 11"/>
          <p:cNvSpPr/>
          <p:nvPr/>
        </p:nvSpPr>
        <p:spPr>
          <a:xfrm>
            <a:off x="6698575" y="3493413"/>
            <a:ext cx="1480899" cy="340162"/>
          </a:xfrm>
          <a:prstGeom prst="rect">
            <a:avLst/>
          </a:prstGeom>
          <a:noFill/>
          <a:ln/>
        </p:spPr>
        <p:txBody>
          <a:bodyPr wrap="non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0.968333</a:t>
            </a:r>
            <a:endParaRPr lang="en-US" sz="1650" dirty="0"/>
          </a:p>
        </p:txBody>
      </p:sp>
      <p:sp>
        <p:nvSpPr>
          <p:cNvPr id="16" name="Shape 12"/>
          <p:cNvSpPr/>
          <p:nvPr/>
        </p:nvSpPr>
        <p:spPr>
          <a:xfrm>
            <a:off x="751880" y="3968710"/>
            <a:ext cx="7640241" cy="950595"/>
          </a:xfrm>
          <a:prstGeom prst="rect">
            <a:avLst/>
          </a:prstGeom>
          <a:solidFill>
            <a:srgbClr val="FFFFFF">
              <a:alpha val="4000"/>
            </a:srgbClr>
          </a:solidFill>
          <a:ln/>
        </p:spPr>
      </p:sp>
      <p:sp>
        <p:nvSpPr>
          <p:cNvPr id="17" name="Text 13"/>
          <p:cNvSpPr/>
          <p:nvPr/>
        </p:nvSpPr>
        <p:spPr>
          <a:xfrm>
            <a:off x="964763" y="4103846"/>
            <a:ext cx="1480899" cy="680323"/>
          </a:xfrm>
          <a:prstGeom prst="rect">
            <a:avLst/>
          </a:prstGeom>
          <a:noFill/>
          <a:ln/>
        </p:spPr>
        <p:txBody>
          <a:bodyPr wrap="squar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Linear Regression</a:t>
            </a:r>
            <a:endParaRPr lang="en-US" sz="1650" dirty="0"/>
          </a:p>
        </p:txBody>
      </p:sp>
      <p:sp>
        <p:nvSpPr>
          <p:cNvPr id="18" name="Text 14"/>
          <p:cNvSpPr/>
          <p:nvPr/>
        </p:nvSpPr>
        <p:spPr>
          <a:xfrm>
            <a:off x="2878574" y="4103846"/>
            <a:ext cx="1477089" cy="340162"/>
          </a:xfrm>
          <a:prstGeom prst="rect">
            <a:avLst/>
          </a:prstGeom>
          <a:noFill/>
          <a:ln/>
        </p:spPr>
        <p:txBody>
          <a:bodyPr wrap="non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238.031992</a:t>
            </a:r>
            <a:endParaRPr lang="en-US" sz="1650" dirty="0"/>
          </a:p>
        </p:txBody>
      </p:sp>
      <p:sp>
        <p:nvSpPr>
          <p:cNvPr id="19" name="Text 15"/>
          <p:cNvSpPr/>
          <p:nvPr/>
        </p:nvSpPr>
        <p:spPr>
          <a:xfrm>
            <a:off x="4788575" y="4103846"/>
            <a:ext cx="1477089" cy="340162"/>
          </a:xfrm>
          <a:prstGeom prst="rect">
            <a:avLst/>
          </a:prstGeom>
          <a:noFill/>
          <a:ln/>
        </p:spPr>
        <p:txBody>
          <a:bodyPr wrap="non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325.734444</a:t>
            </a:r>
            <a:endParaRPr lang="en-US" sz="1650" dirty="0"/>
          </a:p>
        </p:txBody>
      </p:sp>
      <p:sp>
        <p:nvSpPr>
          <p:cNvPr id="20" name="Text 16"/>
          <p:cNvSpPr/>
          <p:nvPr/>
        </p:nvSpPr>
        <p:spPr>
          <a:xfrm>
            <a:off x="6698575" y="4103846"/>
            <a:ext cx="1480899" cy="340162"/>
          </a:xfrm>
          <a:prstGeom prst="rect">
            <a:avLst/>
          </a:prstGeom>
          <a:noFill/>
          <a:ln/>
        </p:spPr>
        <p:txBody>
          <a:bodyPr wrap="non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0.953964</a:t>
            </a:r>
            <a:endParaRPr lang="en-US" sz="1650" dirty="0"/>
          </a:p>
        </p:txBody>
      </p:sp>
      <p:sp>
        <p:nvSpPr>
          <p:cNvPr id="21" name="Shape 17"/>
          <p:cNvSpPr/>
          <p:nvPr/>
        </p:nvSpPr>
        <p:spPr>
          <a:xfrm>
            <a:off x="751880" y="4919305"/>
            <a:ext cx="7640241" cy="950595"/>
          </a:xfrm>
          <a:prstGeom prst="rect">
            <a:avLst/>
          </a:prstGeom>
          <a:solidFill>
            <a:srgbClr val="000000">
              <a:alpha val="4000"/>
            </a:srgbClr>
          </a:solidFill>
          <a:ln/>
        </p:spPr>
      </p:sp>
      <p:sp>
        <p:nvSpPr>
          <p:cNvPr id="22" name="Text 18"/>
          <p:cNvSpPr/>
          <p:nvPr/>
        </p:nvSpPr>
        <p:spPr>
          <a:xfrm>
            <a:off x="964763" y="5054441"/>
            <a:ext cx="1480899" cy="680323"/>
          </a:xfrm>
          <a:prstGeom prst="rect">
            <a:avLst/>
          </a:prstGeom>
          <a:noFill/>
          <a:ln/>
        </p:spPr>
        <p:txBody>
          <a:bodyPr wrap="squar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Ridge Regression</a:t>
            </a:r>
            <a:endParaRPr lang="en-US" sz="1650" dirty="0"/>
          </a:p>
        </p:txBody>
      </p:sp>
      <p:sp>
        <p:nvSpPr>
          <p:cNvPr id="23" name="Text 19"/>
          <p:cNvSpPr/>
          <p:nvPr/>
        </p:nvSpPr>
        <p:spPr>
          <a:xfrm>
            <a:off x="2878574" y="5054441"/>
            <a:ext cx="1477089" cy="340162"/>
          </a:xfrm>
          <a:prstGeom prst="rect">
            <a:avLst/>
          </a:prstGeom>
          <a:noFill/>
          <a:ln/>
        </p:spPr>
        <p:txBody>
          <a:bodyPr wrap="non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238.160276</a:t>
            </a:r>
            <a:endParaRPr lang="en-US" sz="1650" dirty="0"/>
          </a:p>
        </p:txBody>
      </p:sp>
      <p:sp>
        <p:nvSpPr>
          <p:cNvPr id="24" name="Text 20"/>
          <p:cNvSpPr/>
          <p:nvPr/>
        </p:nvSpPr>
        <p:spPr>
          <a:xfrm>
            <a:off x="4788575" y="5054441"/>
            <a:ext cx="1477089" cy="340162"/>
          </a:xfrm>
          <a:prstGeom prst="rect">
            <a:avLst/>
          </a:prstGeom>
          <a:noFill/>
          <a:ln/>
        </p:spPr>
        <p:txBody>
          <a:bodyPr wrap="non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326.143177</a:t>
            </a:r>
            <a:endParaRPr lang="en-US" sz="1650" dirty="0"/>
          </a:p>
        </p:txBody>
      </p:sp>
      <p:sp>
        <p:nvSpPr>
          <p:cNvPr id="25" name="Text 21"/>
          <p:cNvSpPr/>
          <p:nvPr/>
        </p:nvSpPr>
        <p:spPr>
          <a:xfrm>
            <a:off x="6698575" y="5054441"/>
            <a:ext cx="1480899" cy="340162"/>
          </a:xfrm>
          <a:prstGeom prst="rect">
            <a:avLst/>
          </a:prstGeom>
          <a:noFill/>
          <a:ln/>
        </p:spPr>
        <p:txBody>
          <a:bodyPr wrap="non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0.953848</a:t>
            </a:r>
            <a:endParaRPr lang="en-US" sz="1650" dirty="0"/>
          </a:p>
        </p:txBody>
      </p:sp>
      <p:sp>
        <p:nvSpPr>
          <p:cNvPr id="26" name="Text 22"/>
          <p:cNvSpPr/>
          <p:nvPr/>
        </p:nvSpPr>
        <p:spPr>
          <a:xfrm>
            <a:off x="744260" y="6116717"/>
            <a:ext cx="7655481" cy="1360646"/>
          </a:xfrm>
          <a:prstGeom prst="rect">
            <a:avLst/>
          </a:prstGeom>
          <a:noFill/>
          <a:ln/>
        </p:spPr>
        <p:txBody>
          <a:bodyPr wrap="squar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Gradient Boosting and Random Forest models show superior performance. They minimize Mean Absolute Error (MAE) and Root Mean Squared Error (RMSE). Their R2 scores indicate a high degree of variance explained. This demonstrates their effectiveness in solar forecasting.</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60571"/>
            <a:ext cx="6982301"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Implementation Process</a:t>
            </a:r>
            <a:endParaRPr lang="en-US" sz="4450" dirty="0"/>
          </a:p>
        </p:txBody>
      </p:sp>
      <p:sp>
        <p:nvSpPr>
          <p:cNvPr id="3" name="Text 1"/>
          <p:cNvSpPr/>
          <p:nvPr/>
        </p:nvSpPr>
        <p:spPr>
          <a:xfrm>
            <a:off x="1857256" y="2552462"/>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Data Collection</a:t>
            </a:r>
            <a:endParaRPr lang="en-US" sz="2200" dirty="0"/>
          </a:p>
        </p:txBody>
      </p:sp>
      <p:sp>
        <p:nvSpPr>
          <p:cNvPr id="4" name="Text 2"/>
          <p:cNvSpPr/>
          <p:nvPr/>
        </p:nvSpPr>
        <p:spPr>
          <a:xfrm>
            <a:off x="793790" y="3042880"/>
            <a:ext cx="3898702" cy="362903"/>
          </a:xfrm>
          <a:prstGeom prst="rect">
            <a:avLst/>
          </a:prstGeom>
          <a:noFill/>
          <a:ln/>
        </p:spPr>
        <p:txBody>
          <a:bodyPr wrap="none" lIns="0" tIns="0" rIns="0" bIns="0" rtlCol="0" anchor="t"/>
          <a:lstStyle/>
          <a:p>
            <a:pPr algn="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Gather raw data from various sources.</a:t>
            </a:r>
            <a:endParaRPr lang="en-US" sz="1750" dirty="0"/>
          </a:p>
        </p:txBody>
      </p:sp>
      <p:pic>
        <p:nvPicPr>
          <p:cNvPr id="5" name="Image 0" descr="preencoded.png">    </p:cNvPr>
          <p:cNvPicPr>
            <a:picLocks noChangeAspect="1"/>
          </p:cNvPicPr>
          <p:nvPr/>
        </p:nvPicPr>
        <p:blipFill>
          <a:blip r:embed="rId1"/>
          <a:stretch>
            <a:fillRect/>
          </a:stretch>
        </p:blipFill>
        <p:spPr>
          <a:xfrm>
            <a:off x="5032653" y="1922978"/>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6226731" y="2686050"/>
            <a:ext cx="339328" cy="424220"/>
          </a:xfrm>
          <a:prstGeom prst="rect">
            <a:avLst/>
          </a:prstGeom>
        </p:spPr>
      </p:pic>
      <p:sp>
        <p:nvSpPr>
          <p:cNvPr id="7" name="Text 3"/>
          <p:cNvSpPr/>
          <p:nvPr/>
        </p:nvSpPr>
        <p:spPr>
          <a:xfrm>
            <a:off x="9937790" y="237101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Cleaning &amp; Prep</a:t>
            </a:r>
            <a:endParaRPr lang="en-US" sz="2200" dirty="0"/>
          </a:p>
        </p:txBody>
      </p:sp>
      <p:sp>
        <p:nvSpPr>
          <p:cNvPr id="8" name="Text 4"/>
          <p:cNvSpPr/>
          <p:nvPr/>
        </p:nvSpPr>
        <p:spPr>
          <a:xfrm>
            <a:off x="9937790" y="2861429"/>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Pre-process data and engineer features.</a:t>
            </a:r>
            <a:endParaRPr lang="en-US" sz="1750" dirty="0"/>
          </a:p>
        </p:txBody>
      </p:sp>
      <p:pic>
        <p:nvPicPr>
          <p:cNvPr id="9" name="Image 2" descr="preencoded.png">    </p:cNvPr>
          <p:cNvPicPr>
            <a:picLocks noChangeAspect="1"/>
          </p:cNvPicPr>
          <p:nvPr/>
        </p:nvPicPr>
        <p:blipFill>
          <a:blip r:embed="rId3"/>
          <a:stretch>
            <a:fillRect/>
          </a:stretch>
        </p:blipFill>
        <p:spPr>
          <a:xfrm>
            <a:off x="5032653" y="1922978"/>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8452604" y="3074551"/>
            <a:ext cx="339328" cy="424220"/>
          </a:xfrm>
          <a:prstGeom prst="rect">
            <a:avLst/>
          </a:prstGeom>
        </p:spPr>
      </p:pic>
      <p:sp>
        <p:nvSpPr>
          <p:cNvPr id="11" name="Text 5"/>
          <p:cNvSpPr/>
          <p:nvPr/>
        </p:nvSpPr>
        <p:spPr>
          <a:xfrm>
            <a:off x="9937790" y="482357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Model Training</a:t>
            </a:r>
            <a:endParaRPr lang="en-US" sz="2200" dirty="0"/>
          </a:p>
        </p:txBody>
      </p:sp>
      <p:sp>
        <p:nvSpPr>
          <p:cNvPr id="12" name="Text 6"/>
          <p:cNvSpPr/>
          <p:nvPr/>
        </p:nvSpPr>
        <p:spPr>
          <a:xfrm>
            <a:off x="9937790" y="5313998"/>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Train models with optimized parameters.</a:t>
            </a:r>
            <a:endParaRPr lang="en-US" sz="1750" dirty="0"/>
          </a:p>
        </p:txBody>
      </p:sp>
      <p:pic>
        <p:nvPicPr>
          <p:cNvPr id="13" name="Image 4" descr="preencoded.png">    </p:cNvPr>
          <p:cNvPicPr>
            <a:picLocks noChangeAspect="1"/>
          </p:cNvPicPr>
          <p:nvPr/>
        </p:nvPicPr>
        <p:blipFill>
          <a:blip r:embed="rId5"/>
          <a:stretch>
            <a:fillRect/>
          </a:stretch>
        </p:blipFill>
        <p:spPr>
          <a:xfrm>
            <a:off x="5032653" y="1922978"/>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8064103" y="5300424"/>
            <a:ext cx="339328" cy="424220"/>
          </a:xfrm>
          <a:prstGeom prst="rect">
            <a:avLst/>
          </a:prstGeom>
        </p:spPr>
      </p:pic>
      <p:sp>
        <p:nvSpPr>
          <p:cNvPr id="15" name="Text 7"/>
          <p:cNvSpPr/>
          <p:nvPr/>
        </p:nvSpPr>
        <p:spPr>
          <a:xfrm>
            <a:off x="1857256" y="5005030"/>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Validation</a:t>
            </a:r>
            <a:endParaRPr lang="en-US" sz="2200" dirty="0"/>
          </a:p>
        </p:txBody>
      </p:sp>
      <p:sp>
        <p:nvSpPr>
          <p:cNvPr id="16" name="Text 8"/>
          <p:cNvSpPr/>
          <p:nvPr/>
        </p:nvSpPr>
        <p:spPr>
          <a:xfrm>
            <a:off x="793790" y="5495449"/>
            <a:ext cx="3898702" cy="362903"/>
          </a:xfrm>
          <a:prstGeom prst="rect">
            <a:avLst/>
          </a:prstGeom>
          <a:noFill/>
          <a:ln/>
        </p:spPr>
        <p:txBody>
          <a:bodyPr wrap="none" lIns="0" tIns="0" rIns="0" bIns="0" rtlCol="0" anchor="t"/>
          <a:lstStyle/>
          <a:p>
            <a:pPr algn="r"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Evaluate performance on unseen data.</a:t>
            </a:r>
            <a:endParaRPr lang="en-US" sz="1750" dirty="0"/>
          </a:p>
        </p:txBody>
      </p:sp>
      <p:pic>
        <p:nvPicPr>
          <p:cNvPr id="17" name="Image 6" descr="preencoded.png">    </p:cNvPr>
          <p:cNvPicPr>
            <a:picLocks noChangeAspect="1"/>
          </p:cNvPicPr>
          <p:nvPr/>
        </p:nvPicPr>
        <p:blipFill>
          <a:blip r:embed="rId7"/>
          <a:stretch>
            <a:fillRect/>
          </a:stretch>
        </p:blipFill>
        <p:spPr>
          <a:xfrm>
            <a:off x="5032653" y="1922978"/>
            <a:ext cx="4564975" cy="4564975"/>
          </a:xfrm>
          <a:prstGeom prst="rect">
            <a:avLst/>
          </a:prstGeom>
        </p:spPr>
      </p:pic>
      <p:pic>
        <p:nvPicPr>
          <p:cNvPr id="18" name="Image 7" descr="preencoded.png">    </p:cNvPr>
          <p:cNvPicPr>
            <a:picLocks noChangeAspect="1"/>
          </p:cNvPicPr>
          <p:nvPr/>
        </p:nvPicPr>
        <p:blipFill>
          <a:blip r:embed="rId8"/>
          <a:stretch>
            <a:fillRect/>
          </a:stretch>
        </p:blipFill>
        <p:spPr>
          <a:xfrm>
            <a:off x="5838230" y="4911923"/>
            <a:ext cx="339328" cy="424220"/>
          </a:xfrm>
          <a:prstGeom prst="rect">
            <a:avLst/>
          </a:prstGeom>
        </p:spPr>
      </p:pic>
      <p:sp>
        <p:nvSpPr>
          <p:cNvPr id="19" name="Text 9"/>
          <p:cNvSpPr/>
          <p:nvPr/>
        </p:nvSpPr>
        <p:spPr>
          <a:xfrm>
            <a:off x="793790" y="674310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The implementation involves a systematic workflow. Specialized models handle zero-inflated solar data for better accuracy. Time series and power transformation methods further improve seasonal predictions. This ensures robust and reliable forecasting.</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74864"/>
            <a:ext cx="9576316"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Real-World Impact &amp; Deployment</a:t>
            </a:r>
            <a:endParaRPr lang="en-US" sz="4450" dirty="0"/>
          </a:p>
        </p:txBody>
      </p:sp>
      <p:sp>
        <p:nvSpPr>
          <p:cNvPr id="4" name="Shape 1"/>
          <p:cNvSpPr/>
          <p:nvPr/>
        </p:nvSpPr>
        <p:spPr>
          <a:xfrm>
            <a:off x="793790" y="4723805"/>
            <a:ext cx="4196358" cy="1685092"/>
          </a:xfrm>
          <a:prstGeom prst="roundRect">
            <a:avLst>
              <a:gd name="adj" fmla="val 5654"/>
            </a:avLst>
          </a:prstGeom>
          <a:solidFill>
            <a:srgbClr val="31136C"/>
          </a:solidFill>
          <a:ln w="7620">
            <a:solidFill>
              <a:srgbClr val="4A2C85"/>
            </a:solidFill>
            <a:prstDash val="solid"/>
          </a:ln>
        </p:spPr>
      </p:sp>
      <p:sp>
        <p:nvSpPr>
          <p:cNvPr id="5" name="Text 2"/>
          <p:cNvSpPr/>
          <p:nvPr/>
        </p:nvSpPr>
        <p:spPr>
          <a:xfrm>
            <a:off x="1028224" y="4958239"/>
            <a:ext cx="2954774"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Optimize Operations</a:t>
            </a:r>
            <a:endParaRPr lang="en-US" sz="2200" dirty="0"/>
          </a:p>
        </p:txBody>
      </p:sp>
      <p:sp>
        <p:nvSpPr>
          <p:cNvPr id="6" name="Text 3"/>
          <p:cNvSpPr/>
          <p:nvPr/>
        </p:nvSpPr>
        <p:spPr>
          <a:xfrm>
            <a:off x="1028224" y="5448657"/>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Real-time ML predictions help optimize energy operations.</a:t>
            </a:r>
            <a:endParaRPr lang="en-US" sz="1750" dirty="0"/>
          </a:p>
        </p:txBody>
      </p:sp>
      <p:sp>
        <p:nvSpPr>
          <p:cNvPr id="7" name="Shape 4"/>
          <p:cNvSpPr/>
          <p:nvPr/>
        </p:nvSpPr>
        <p:spPr>
          <a:xfrm>
            <a:off x="5216962" y="4723805"/>
            <a:ext cx="4196358" cy="1685092"/>
          </a:xfrm>
          <a:prstGeom prst="roundRect">
            <a:avLst>
              <a:gd name="adj" fmla="val 5654"/>
            </a:avLst>
          </a:prstGeom>
          <a:solidFill>
            <a:srgbClr val="31136C"/>
          </a:solidFill>
          <a:ln w="7620">
            <a:solidFill>
              <a:srgbClr val="4A2C85"/>
            </a:solidFill>
            <a:prstDash val="solid"/>
          </a:ln>
        </p:spPr>
      </p:sp>
      <p:sp>
        <p:nvSpPr>
          <p:cNvPr id="8" name="Text 5"/>
          <p:cNvSpPr/>
          <p:nvPr/>
        </p:nvSpPr>
        <p:spPr>
          <a:xfrm>
            <a:off x="5451396" y="495823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Reduce Costs</a:t>
            </a:r>
            <a:endParaRPr lang="en-US" sz="2200" dirty="0"/>
          </a:p>
        </p:txBody>
      </p:sp>
      <p:sp>
        <p:nvSpPr>
          <p:cNvPr id="9" name="Text 6"/>
          <p:cNvSpPr/>
          <p:nvPr/>
        </p:nvSpPr>
        <p:spPr>
          <a:xfrm>
            <a:off x="5451396" y="5448657"/>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Prediction systems significantly reduce operational costs.</a:t>
            </a:r>
            <a:endParaRPr lang="en-US" sz="1750" dirty="0"/>
          </a:p>
        </p:txBody>
      </p:sp>
      <p:sp>
        <p:nvSpPr>
          <p:cNvPr id="10" name="Shape 7"/>
          <p:cNvSpPr/>
          <p:nvPr/>
        </p:nvSpPr>
        <p:spPr>
          <a:xfrm>
            <a:off x="9640133" y="4723805"/>
            <a:ext cx="4196358" cy="1685092"/>
          </a:xfrm>
          <a:prstGeom prst="roundRect">
            <a:avLst>
              <a:gd name="adj" fmla="val 5654"/>
            </a:avLst>
          </a:prstGeom>
          <a:solidFill>
            <a:srgbClr val="31136C"/>
          </a:solidFill>
          <a:ln w="7620">
            <a:solidFill>
              <a:srgbClr val="4A2C85"/>
            </a:solidFill>
            <a:prstDash val="solid"/>
          </a:ln>
        </p:spPr>
      </p:sp>
      <p:sp>
        <p:nvSpPr>
          <p:cNvPr id="11" name="Text 8"/>
          <p:cNvSpPr/>
          <p:nvPr/>
        </p:nvSpPr>
        <p:spPr>
          <a:xfrm>
            <a:off x="9874568" y="495823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Improve Reliability</a:t>
            </a:r>
            <a:endParaRPr lang="en-US" sz="2200" dirty="0"/>
          </a:p>
        </p:txBody>
      </p:sp>
      <p:sp>
        <p:nvSpPr>
          <p:cNvPr id="12" name="Text 9"/>
          <p:cNvSpPr/>
          <p:nvPr/>
        </p:nvSpPr>
        <p:spPr>
          <a:xfrm>
            <a:off x="9874568" y="5448657"/>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Increased grid reliability and efficiency are key benefits.</a:t>
            </a:r>
            <a:endParaRPr lang="en-US" sz="1750" dirty="0"/>
          </a:p>
        </p:txBody>
      </p:sp>
      <p:sp>
        <p:nvSpPr>
          <p:cNvPr id="13" name="Text 10"/>
          <p:cNvSpPr/>
          <p:nvPr/>
        </p:nvSpPr>
        <p:spPr>
          <a:xfrm>
            <a:off x="793790" y="666404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Deployed models assist with day-ahead and hour-ahead solar management. This allows for proactive decision-making and resource allocation. The tangible benefits include cost savings and enhanced stability for energy providers.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39735"/>
          </a:xfrm>
          <a:prstGeom prst="rect">
            <a:avLst/>
          </a:prstGeom>
        </p:spPr>
      </p:pic>
      <p:sp>
        <p:nvSpPr>
          <p:cNvPr id="3" name="Text 0"/>
          <p:cNvSpPr/>
          <p:nvPr/>
        </p:nvSpPr>
        <p:spPr>
          <a:xfrm>
            <a:off x="739140" y="3390424"/>
            <a:ext cx="7848481" cy="659844"/>
          </a:xfrm>
          <a:prstGeom prst="rect">
            <a:avLst/>
          </a:prstGeom>
          <a:noFill/>
          <a:ln/>
        </p:spPr>
        <p:txBody>
          <a:bodyPr wrap="none" lIns="0" tIns="0" rIns="0" bIns="0" rtlCol="0" anchor="t"/>
          <a:lstStyle/>
          <a:p>
            <a:pPr algn="l" indent="0" marL="0">
              <a:lnSpc>
                <a:spcPts val="5150"/>
              </a:lnSpc>
              <a:buNone/>
            </a:pPr>
            <a:r>
              <a:rPr lang="en-US" sz="4150" dirty="0">
                <a:solidFill>
                  <a:srgbClr val="F2F0F4"/>
                </a:solidFill>
                <a:latin typeface="Montserrat" pitchFamily="34" charset="0"/>
                <a:ea typeface="Montserrat" pitchFamily="34" charset="-122"/>
                <a:cs typeface="Montserrat" pitchFamily="34" charset="-120"/>
              </a:rPr>
              <a:t>Summary &amp; Future Directions</a:t>
            </a:r>
            <a:endParaRPr lang="en-US" sz="4150" dirty="0"/>
          </a:p>
        </p:txBody>
      </p:sp>
      <p:sp>
        <p:nvSpPr>
          <p:cNvPr id="4" name="Text 1"/>
          <p:cNvSpPr/>
          <p:nvPr/>
        </p:nvSpPr>
        <p:spPr>
          <a:xfrm>
            <a:off x="739140" y="4472464"/>
            <a:ext cx="4208026" cy="696873"/>
          </a:xfrm>
          <a:prstGeom prst="rect">
            <a:avLst/>
          </a:prstGeom>
          <a:noFill/>
          <a:ln/>
        </p:spPr>
        <p:txBody>
          <a:bodyPr wrap="none" lIns="0" tIns="0" rIns="0" bIns="0" rtlCol="0" anchor="t"/>
          <a:lstStyle/>
          <a:p>
            <a:pPr algn="ctr" indent="0" marL="0">
              <a:lnSpc>
                <a:spcPts val="5450"/>
              </a:lnSpc>
              <a:buNone/>
            </a:pPr>
            <a:r>
              <a:rPr lang="en-US" sz="5450" dirty="0">
                <a:solidFill>
                  <a:srgbClr val="DCD7E5"/>
                </a:solidFill>
                <a:latin typeface="Montserrat" pitchFamily="34" charset="0"/>
                <a:ea typeface="Montserrat" pitchFamily="34" charset="-122"/>
                <a:cs typeface="Montserrat" pitchFamily="34" charset="-120"/>
              </a:rPr>
              <a:t>99%</a:t>
            </a:r>
            <a:endParaRPr lang="en-US" sz="5450" dirty="0"/>
          </a:p>
        </p:txBody>
      </p:sp>
      <p:sp>
        <p:nvSpPr>
          <p:cNvPr id="5" name="Text 2"/>
          <p:cNvSpPr/>
          <p:nvPr/>
        </p:nvSpPr>
        <p:spPr>
          <a:xfrm>
            <a:off x="1523286" y="5433179"/>
            <a:ext cx="2639735" cy="329922"/>
          </a:xfrm>
          <a:prstGeom prst="rect">
            <a:avLst/>
          </a:prstGeom>
          <a:noFill/>
          <a:ln/>
        </p:spPr>
        <p:txBody>
          <a:bodyPr wrap="none" lIns="0" tIns="0" rIns="0" bIns="0" rtlCol="0" anchor="t"/>
          <a:lstStyle/>
          <a:p>
            <a:pPr algn="ctr" indent="0" marL="0">
              <a:lnSpc>
                <a:spcPts val="2550"/>
              </a:lnSpc>
              <a:buNone/>
            </a:pPr>
            <a:r>
              <a:rPr lang="en-US" sz="2050" dirty="0">
                <a:solidFill>
                  <a:srgbClr val="DCD7E5"/>
                </a:solidFill>
                <a:latin typeface="Montserrat" pitchFamily="34" charset="0"/>
                <a:ea typeface="Montserrat" pitchFamily="34" charset="-122"/>
                <a:cs typeface="Montserrat" pitchFamily="34" charset="-120"/>
              </a:rPr>
              <a:t>AUC Achieved</a:t>
            </a:r>
            <a:endParaRPr lang="en-US" sz="2050" dirty="0"/>
          </a:p>
        </p:txBody>
      </p:sp>
      <p:sp>
        <p:nvSpPr>
          <p:cNvPr id="6" name="Text 3"/>
          <p:cNvSpPr/>
          <p:nvPr/>
        </p:nvSpPr>
        <p:spPr>
          <a:xfrm>
            <a:off x="739140" y="5889784"/>
            <a:ext cx="4208026" cy="675799"/>
          </a:xfrm>
          <a:prstGeom prst="rect">
            <a:avLst/>
          </a:prstGeom>
          <a:noFill/>
          <a:ln/>
        </p:spPr>
        <p:txBody>
          <a:bodyPr wrap="square" lIns="0" tIns="0" rIns="0" bIns="0" rtlCol="0" anchor="t"/>
          <a:lstStyle/>
          <a:p>
            <a:pPr algn="ctr"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Machine learning achieves high accuracy for solar prediction.</a:t>
            </a:r>
            <a:endParaRPr lang="en-US" sz="1650" dirty="0"/>
          </a:p>
        </p:txBody>
      </p:sp>
      <p:sp>
        <p:nvSpPr>
          <p:cNvPr id="7" name="Text 4"/>
          <p:cNvSpPr/>
          <p:nvPr/>
        </p:nvSpPr>
        <p:spPr>
          <a:xfrm>
            <a:off x="5211128" y="4472464"/>
            <a:ext cx="4208026" cy="696873"/>
          </a:xfrm>
          <a:prstGeom prst="rect">
            <a:avLst/>
          </a:prstGeom>
          <a:noFill/>
          <a:ln/>
        </p:spPr>
        <p:txBody>
          <a:bodyPr wrap="none" lIns="0" tIns="0" rIns="0" bIns="0" rtlCol="0" anchor="t"/>
          <a:lstStyle/>
          <a:p>
            <a:pPr algn="ctr" indent="0" marL="0">
              <a:lnSpc>
                <a:spcPts val="5450"/>
              </a:lnSpc>
              <a:buNone/>
            </a:pPr>
            <a:r>
              <a:rPr lang="en-US" sz="5450" dirty="0">
                <a:solidFill>
                  <a:srgbClr val="DCD7E5"/>
                </a:solidFill>
                <a:latin typeface="Montserrat" pitchFamily="34" charset="0"/>
                <a:ea typeface="Montserrat" pitchFamily="34" charset="-122"/>
                <a:cs typeface="Montserrat" pitchFamily="34" charset="-120"/>
              </a:rPr>
              <a:t>1</a:t>
            </a:r>
            <a:endParaRPr lang="en-US" sz="5450" dirty="0"/>
          </a:p>
        </p:txBody>
      </p:sp>
      <p:sp>
        <p:nvSpPr>
          <p:cNvPr id="8" name="Text 5"/>
          <p:cNvSpPr/>
          <p:nvPr/>
        </p:nvSpPr>
        <p:spPr>
          <a:xfrm>
            <a:off x="5995273" y="5433179"/>
            <a:ext cx="2639735" cy="329922"/>
          </a:xfrm>
          <a:prstGeom prst="rect">
            <a:avLst/>
          </a:prstGeom>
          <a:noFill/>
          <a:ln/>
        </p:spPr>
        <p:txBody>
          <a:bodyPr wrap="none" lIns="0" tIns="0" rIns="0" bIns="0" rtlCol="0" anchor="t"/>
          <a:lstStyle/>
          <a:p>
            <a:pPr algn="ctr" indent="0" marL="0">
              <a:lnSpc>
                <a:spcPts val="2550"/>
              </a:lnSpc>
              <a:buNone/>
            </a:pPr>
            <a:r>
              <a:rPr lang="en-US" sz="2050" dirty="0">
                <a:solidFill>
                  <a:srgbClr val="DCD7E5"/>
                </a:solidFill>
                <a:latin typeface="Montserrat" pitchFamily="34" charset="0"/>
                <a:ea typeface="Montserrat" pitchFamily="34" charset="-122"/>
                <a:cs typeface="Montserrat" pitchFamily="34" charset="-120"/>
              </a:rPr>
              <a:t>Enhanced Accuracy</a:t>
            </a:r>
            <a:endParaRPr lang="en-US" sz="2050" dirty="0"/>
          </a:p>
        </p:txBody>
      </p:sp>
      <p:sp>
        <p:nvSpPr>
          <p:cNvPr id="9" name="Text 6"/>
          <p:cNvSpPr/>
          <p:nvPr/>
        </p:nvSpPr>
        <p:spPr>
          <a:xfrm>
            <a:off x="5211128" y="5889784"/>
            <a:ext cx="4208026" cy="675799"/>
          </a:xfrm>
          <a:prstGeom prst="rect">
            <a:avLst/>
          </a:prstGeom>
          <a:noFill/>
          <a:ln/>
        </p:spPr>
        <p:txBody>
          <a:bodyPr wrap="square" lIns="0" tIns="0" rIns="0" bIns="0" rtlCol="0" anchor="t"/>
          <a:lstStyle/>
          <a:p>
            <a:pPr algn="ctr"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Integrating AQI and time series techniques boosts results.</a:t>
            </a:r>
            <a:endParaRPr lang="en-US" sz="1650" dirty="0"/>
          </a:p>
        </p:txBody>
      </p:sp>
      <p:sp>
        <p:nvSpPr>
          <p:cNvPr id="10" name="Text 7"/>
          <p:cNvSpPr/>
          <p:nvPr/>
        </p:nvSpPr>
        <p:spPr>
          <a:xfrm>
            <a:off x="9683115" y="4472464"/>
            <a:ext cx="4208145" cy="696873"/>
          </a:xfrm>
          <a:prstGeom prst="rect">
            <a:avLst/>
          </a:prstGeom>
          <a:noFill/>
          <a:ln/>
        </p:spPr>
        <p:txBody>
          <a:bodyPr wrap="none" lIns="0" tIns="0" rIns="0" bIns="0" rtlCol="0" anchor="t"/>
          <a:lstStyle/>
          <a:p>
            <a:pPr algn="ctr" indent="0" marL="0">
              <a:lnSpc>
                <a:spcPts val="5450"/>
              </a:lnSpc>
              <a:buNone/>
            </a:pPr>
            <a:r>
              <a:rPr lang="en-US" sz="5450" dirty="0">
                <a:solidFill>
                  <a:srgbClr val="DCD7E5"/>
                </a:solidFill>
                <a:latin typeface="Montserrat" pitchFamily="34" charset="0"/>
                <a:ea typeface="Montserrat" pitchFamily="34" charset="-122"/>
                <a:cs typeface="Montserrat" pitchFamily="34" charset="-120"/>
              </a:rPr>
              <a:t>3</a:t>
            </a:r>
            <a:endParaRPr lang="en-US" sz="5450" dirty="0"/>
          </a:p>
        </p:txBody>
      </p:sp>
      <p:sp>
        <p:nvSpPr>
          <p:cNvPr id="11" name="Text 8"/>
          <p:cNvSpPr/>
          <p:nvPr/>
        </p:nvSpPr>
        <p:spPr>
          <a:xfrm>
            <a:off x="10467261" y="5433179"/>
            <a:ext cx="2639735" cy="329922"/>
          </a:xfrm>
          <a:prstGeom prst="rect">
            <a:avLst/>
          </a:prstGeom>
          <a:noFill/>
          <a:ln/>
        </p:spPr>
        <p:txBody>
          <a:bodyPr wrap="none" lIns="0" tIns="0" rIns="0" bIns="0" rtlCol="0" anchor="t"/>
          <a:lstStyle/>
          <a:p>
            <a:pPr algn="ctr" indent="0" marL="0">
              <a:lnSpc>
                <a:spcPts val="2550"/>
              </a:lnSpc>
              <a:buNone/>
            </a:pPr>
            <a:r>
              <a:rPr lang="en-US" sz="2050" dirty="0">
                <a:solidFill>
                  <a:srgbClr val="DCD7E5"/>
                </a:solidFill>
                <a:latin typeface="Montserrat" pitchFamily="34" charset="0"/>
                <a:ea typeface="Montserrat" pitchFamily="34" charset="-122"/>
                <a:cs typeface="Montserrat" pitchFamily="34" charset="-120"/>
              </a:rPr>
              <a:t>Future Research</a:t>
            </a:r>
            <a:endParaRPr lang="en-US" sz="2050" dirty="0"/>
          </a:p>
        </p:txBody>
      </p:sp>
      <p:sp>
        <p:nvSpPr>
          <p:cNvPr id="12" name="Text 9"/>
          <p:cNvSpPr/>
          <p:nvPr/>
        </p:nvSpPr>
        <p:spPr>
          <a:xfrm>
            <a:off x="9683115" y="5889784"/>
            <a:ext cx="4208145" cy="675799"/>
          </a:xfrm>
          <a:prstGeom prst="rect">
            <a:avLst/>
          </a:prstGeom>
          <a:noFill/>
          <a:ln/>
        </p:spPr>
        <p:txBody>
          <a:bodyPr wrap="square" lIns="0" tIns="0" rIns="0" bIns="0" rtlCol="0" anchor="t"/>
          <a:lstStyle/>
          <a:p>
            <a:pPr algn="ctr"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Deep learning and hybrid models promise greater accuracy.</a:t>
            </a:r>
            <a:endParaRPr lang="en-US" sz="1650" dirty="0"/>
          </a:p>
        </p:txBody>
      </p:sp>
      <p:sp>
        <p:nvSpPr>
          <p:cNvPr id="13" name="Text 10"/>
          <p:cNvSpPr/>
          <p:nvPr/>
        </p:nvSpPr>
        <p:spPr>
          <a:xfrm>
            <a:off x="739140" y="6803112"/>
            <a:ext cx="13152120" cy="675799"/>
          </a:xfrm>
          <a:prstGeom prst="rect">
            <a:avLst/>
          </a:prstGeom>
          <a:noFill/>
          <a:ln/>
        </p:spPr>
        <p:txBody>
          <a:bodyPr wrap="square" lIns="0" tIns="0" rIns="0" bIns="0" rtlCol="0" anchor="t"/>
          <a:lstStyle/>
          <a:p>
            <a:pPr algn="l" indent="0" marL="0">
              <a:lnSpc>
                <a:spcPts val="2650"/>
              </a:lnSpc>
              <a:buNone/>
            </a:pPr>
            <a:r>
              <a:rPr lang="en-US" sz="1650" dirty="0">
                <a:solidFill>
                  <a:srgbClr val="DCD7E5"/>
                </a:solidFill>
                <a:latin typeface="Heebo Light" pitchFamily="34" charset="0"/>
                <a:ea typeface="Heebo Light" pitchFamily="34" charset="-122"/>
                <a:cs typeface="Heebo Light" pitchFamily="34" charset="-120"/>
              </a:rPr>
              <a:t>ML models demonstrate exceptional performance in solar energy forecasting. Continued research in advanced deep learning and hybrid models aims to push the boundaries of predictive accuracy even further. This will lead to even more efficient and sustainable energy systems.</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16957" y="369570"/>
            <a:ext cx="2978944" cy="372308"/>
          </a:xfrm>
          <a:prstGeom prst="rect">
            <a:avLst/>
          </a:prstGeom>
          <a:noFill/>
          <a:ln/>
        </p:spPr>
        <p:txBody>
          <a:bodyPr wrap="none" lIns="0" tIns="0" rIns="0" bIns="0" rtlCol="0" anchor="t"/>
          <a:lstStyle/>
          <a:p>
            <a:pPr algn="l" indent="0" marL="0">
              <a:lnSpc>
                <a:spcPts val="2900"/>
              </a:lnSpc>
              <a:buNone/>
            </a:pPr>
            <a:r>
              <a:rPr lang="en-US" sz="2300" dirty="0">
                <a:solidFill>
                  <a:srgbClr val="F2F0F4"/>
                </a:solidFill>
                <a:latin typeface="Montserrat" pitchFamily="34" charset="0"/>
                <a:ea typeface="Montserrat" pitchFamily="34" charset="-122"/>
                <a:cs typeface="Montserrat" pitchFamily="34" charset="-120"/>
              </a:rPr>
              <a:t>Deployment</a:t>
            </a:r>
            <a:endParaRPr lang="en-US" sz="2300" dirty="0"/>
          </a:p>
        </p:txBody>
      </p:sp>
      <p:pic>
        <p:nvPicPr>
          <p:cNvPr id="3" name="Image 0" descr="preencoded.png">    </p:cNvPr>
          <p:cNvPicPr>
            <a:picLocks noChangeAspect="1"/>
          </p:cNvPicPr>
          <p:nvPr/>
        </p:nvPicPr>
        <p:blipFill>
          <a:blip r:embed="rId1"/>
          <a:stretch>
            <a:fillRect/>
          </a:stretch>
        </p:blipFill>
        <p:spPr>
          <a:xfrm>
            <a:off x="416957" y="920591"/>
            <a:ext cx="9934932" cy="6233517"/>
          </a:xfrm>
          <a:prstGeom prst="rect">
            <a:avLst/>
          </a:prstGeom>
        </p:spPr>
      </p:pic>
      <p:sp>
        <p:nvSpPr>
          <p:cNvPr id="4" name="Text 1"/>
          <p:cNvSpPr/>
          <p:nvPr/>
        </p:nvSpPr>
        <p:spPr>
          <a:xfrm>
            <a:off x="416957" y="7288054"/>
            <a:ext cx="13796486" cy="571857"/>
          </a:xfrm>
          <a:prstGeom prst="rect">
            <a:avLst/>
          </a:prstGeom>
          <a:noFill/>
          <a:ln/>
        </p:spPr>
        <p:txBody>
          <a:bodyPr wrap="square" lIns="0" tIns="0" rIns="0" bIns="0" rtlCol="0" anchor="t"/>
          <a:lstStyle/>
          <a:p>
            <a:pPr algn="l" indent="0" marL="0">
              <a:lnSpc>
                <a:spcPts val="1500"/>
              </a:lnSpc>
              <a:buNone/>
            </a:pPr>
            <a:r>
              <a:rPr lang="en-US" sz="900" b="1" dirty="0">
                <a:solidFill>
                  <a:srgbClr val="DCD7E5"/>
                </a:solidFill>
                <a:latin typeface="Heebo Light" pitchFamily="34" charset="0"/>
                <a:ea typeface="Heebo Light" pitchFamily="34" charset="-122"/>
                <a:cs typeface="Heebo Light" pitchFamily="34" charset="-120"/>
              </a:rPr>
              <a:t>"Solar Production Forecaster" application interface with: Left side: - Project parameters including System Size (kW), Solar Irradiance, and Panel Efficiency (%) - Input fields for Developer, Region, Material, and Equipment Type (Polycrystalline) - A yellow "Predict Production" button Right side: - Data insights section with tabs for "Comparison" and "Production by Region" - A feature correlation heatmap showing relationships between various solar parameters - The heatmap uses color intensity to indicate correlation strength between factors like system size, solar irradiance, panel efficiency, and other production variables This appears to be a tool for predicting solar energy production for installations based on various parameters and their relationships.</a:t>
            </a: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2025-06-12T04:16:44Z</dcterms:created>
  <dcterms:modified xsi:type="dcterms:W3CDTF">2025-06-12T04:16:44Z</dcterms:modified>
</cp:coreProperties>
</file>